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287000" cy="14859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0"/>
  </p:normalViewPr>
  <p:slideViewPr>
    <p:cSldViewPr snapToGrid="0">
      <p:cViewPr varScale="1">
        <p:scale>
          <a:sx n="54" d="100"/>
          <a:sy n="54" d="100"/>
        </p:scale>
        <p:origin x="332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기준 영상: 사용자 제공 20261019 v04 1.2배속 시연 영상 3종.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2.신뢰인프라_기관사용자(공무원)_관리자_자막있음_1.2배속_20261019_v04.mp4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2배속+3배속/20261019_자막있음_1.2배속_v04/3.신뢰인프라_앱_자막있음_1.2배속_20261019_v04.mp4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0:02</a:t>
            </a:r>
          </a:p>
          <a:p>
            <a:endParaRPr/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0:04</a:t>
            </a:r>
          </a:p>
          <a:p>
            <a:endParaRPr/>
          </a:p>
          <a:p>
            <a:r>
              <a:t>확인 구간: 0–6초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0:07</a:t>
            </a:r>
          </a:p>
          <a:p>
            <a:endParaRPr/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0:11</a:t>
            </a:r>
          </a:p>
          <a:p>
            <a:endParaRPr/>
          </a:p>
          <a:p>
            <a:r>
              <a:t>확인 구간: 6–13초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0:15</a:t>
            </a:r>
          </a:p>
          <a:p>
            <a:endParaRPr/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0:18</a:t>
            </a:r>
          </a:p>
          <a:p>
            <a:endParaRPr/>
          </a:p>
          <a:p>
            <a:r>
              <a:t>확인 구간: 13–20초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0:20</a:t>
            </a:r>
          </a:p>
          <a:p>
            <a:endParaRPr/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0:24</a:t>
            </a:r>
          </a:p>
          <a:p>
            <a:endParaRPr/>
          </a:p>
          <a:p>
            <a:r>
              <a:t>확인 구간: 20–26초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0:28</a:t>
            </a:r>
          </a:p>
          <a:p>
            <a:endParaRPr/>
          </a:p>
          <a:p>
            <a:r>
              <a:t>확인 구간: 26–30초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0:31</a:t>
            </a:r>
          </a:p>
          <a:p>
            <a:endParaRPr/>
          </a:p>
          <a:p>
            <a:r>
              <a:t>확인 구간: 30–33초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0:35</a:t>
            </a:r>
          </a:p>
          <a:p>
            <a:endParaRPr/>
          </a:p>
          <a:p>
            <a:r>
              <a:t>확인 구간: 33–36초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0:38</a:t>
            </a:r>
          </a:p>
          <a:p>
            <a:endParaRPr/>
          </a:p>
          <a:p>
            <a:r>
              <a:t>확인 구간: 36–40초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0:42</a:t>
            </a:r>
          </a:p>
          <a:p>
            <a:endParaRPr/>
          </a:p>
          <a:p>
            <a:r>
              <a:t>확인 구간: 40–43초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출처</a:t>
            </a:r>
          </a:p>
          <a:p>
            <a:r>
              <a:t>/Users/jaehunlee/Documents/LeeJaeHun/KISA_신뢰인프라/신뢰인프라 영상 2배속+3배속/20261019_자막있음_1.2배속_v04/1. 신뢰인프라_기관사용자(공무원)_포털_자막있음_1.2배속_20261019_v04.mp4</a:t>
            </a:r>
          </a:p>
          <a:p>
            <a:r>
              <a:t>시점: 0:44</a:t>
            </a:r>
          </a:p>
          <a:p>
            <a:endParaRPr/>
          </a:p>
          <a:p>
            <a:r>
              <a:t>확인 구간: 43–44.167초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791C312-C137-4209-BA65-D7679F65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613400"/>
            <a:ext cx="8229600" cy="21463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BD06D3E-2CDD-4A1B-8104-EF8803712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050" y="8172450"/>
            <a:ext cx="7200900" cy="1651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4775FF9C-7109-473A-8642-2F1C8A5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191250"/>
            <a:ext cx="8229600" cy="2476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134050-BEE6-4492-BE2B-A87572FC4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155700"/>
            <a:ext cx="9129713" cy="18161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F2B429D-48CD-4977-92A5-E842D6C10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4127500"/>
            <a:ext cx="9129713" cy="9245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C2061A3-C816-4AB3-ACFB-ACB17DF9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155700"/>
            <a:ext cx="9129713" cy="18161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1A54671-74DE-4793-9832-99D81B8F6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4127500"/>
            <a:ext cx="4243388" cy="9245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0E3C496-6AB9-4143-A9B9-A32211F26A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464969" y="4127500"/>
            <a:ext cx="4243388" cy="9245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3F6B826-EB43-4C81-BF74-85AD923C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155700"/>
            <a:ext cx="9129713" cy="18161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D2EC8D8-6ACE-42E5-A79E-C1D414BF6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4127500"/>
            <a:ext cx="4243388" cy="9245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3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7514F5C9-7C1B-4A4F-A7AF-A27E7AB6A664}"/>
              </a:ext>
            </a:extLst>
          </p:cNvPr>
          <p:cNvSpPr>
            <a:spLocks noGrp="1"/>
          </p:cNvSpPr>
          <p:nvPr/>
        </p:nvSpPr>
        <p:spPr>
          <a:xfrm>
            <a:off x="609600" y="723900"/>
            <a:ext cx="904875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4667D87-2BE2-42F8-B469-DB6441ADB97D}"/>
              </a:ext>
            </a:extLst>
          </p:cNvPr>
          <p:cNvSpPr>
            <a:spLocks noGrp="1"/>
          </p:cNvSpPr>
          <p:nvPr/>
        </p:nvSpPr>
        <p:spPr>
          <a:xfrm>
            <a:off x="609600" y="3333750"/>
            <a:ext cx="9048750" cy="146399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기관</a:t>
            </a:r>
            <a:r>
              <a:rPr sz="7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사용자 포털 </a:t>
            </a:r>
            <a:r>
              <a:rPr sz="7050" b="1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rPr>
              <a:t>매뉴얼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10087B-DA50-4AAA-8AFE-6F46B4576889}"/>
              </a:ext>
            </a:extLst>
          </p:cNvPr>
          <p:cNvSpPr>
            <a:spLocks noGrp="1"/>
          </p:cNvSpPr>
          <p:nvPr/>
        </p:nvSpPr>
        <p:spPr>
          <a:xfrm>
            <a:off x="8371974" y="13243761"/>
            <a:ext cx="85725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B4C6D4"/>
                </a:solidFill>
                <a:latin typeface="Apple SD Gothic Neo"/>
                <a:ea typeface="Apple SD Gothic Neo"/>
                <a:cs typeface="Apple SD Gothic Neo"/>
              </a:rPr>
              <a:t>2026.10.19</a:t>
            </a:r>
          </a:p>
        </p:txBody>
      </p:sp>
    </p:spTree>
    <p:extLst>
      <p:ext uri="{BB962C8B-B14F-4D97-AF65-F5344CB8AC3E}">
        <p14:creationId xmlns:p14="http://schemas.microsoft.com/office/powerpoint/2010/main" val="145558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>
            <a:extLst>
              <a:ext uri="{FF2B5EF4-FFF2-40B4-BE49-F238E27FC236}">
                <a16:creationId xmlns:a16="http://schemas.microsoft.com/office/drawing/2014/main" id="{5AE60607-5A6F-4279-90E7-FD334A114C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0E5162B-5472-4D37-92C5-57D3D247CD45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5D228CD-4681-444E-8BB5-DC735A21B1B6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rPr>
              <a:t>기관</a:t>
            </a:r>
            <a:r>
              <a: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rPr>
              <a:t>사용자</a:t>
            </a:r>
            <a:r>
              <a:rPr lang="ko-KR" altLang="en-US"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rPr>
              <a:t> 포털</a:t>
            </a:r>
            <a:r>
              <a: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rPr>
              <a:t> 매뉴얼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54EFE0-DACF-443E-89CC-F8B782E24162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목차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9CBFF97-FD01-4AFA-9E01-C3CA250E44F6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기관사용자 포털 화면별 이용 절차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A32019-3749-46B9-9895-2E657F4F2E7B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C0A30E5-5FD3-4D2F-98E4-7B1FDD8D9C9C}"/>
              </a:ext>
            </a:extLst>
          </p:cNvPr>
          <p:cNvSpPr>
            <a:spLocks noGrp="1"/>
          </p:cNvSpPr>
          <p:nvPr/>
        </p:nvSpPr>
        <p:spPr>
          <a:xfrm>
            <a:off x="666750" y="27622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서비스 소개와 DID 발급 안내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972E455-9F17-4A8F-997A-FD7990AEBF99}"/>
              </a:ext>
            </a:extLst>
          </p:cNvPr>
          <p:cNvSpPr>
            <a:spLocks noGrp="1"/>
          </p:cNvSpPr>
          <p:nvPr/>
        </p:nvSpPr>
        <p:spPr>
          <a:xfrm>
            <a:off x="8572500" y="27622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03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24C3C61-9C1E-49D4-8651-04254A81D834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VC QR 제시와 NFT 조회 안내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E5B9417-54F9-43BC-98A1-1A0A2EE0E88D}"/>
              </a:ext>
            </a:extLst>
          </p:cNvPr>
          <p:cNvSpPr>
            <a:spLocks noGrp="1"/>
          </p:cNvSpPr>
          <p:nvPr/>
        </p:nvSpPr>
        <p:spPr>
          <a:xfrm>
            <a:off x="8572500" y="33337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04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595F3B4-055F-4095-A73F-15469C85752F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행정서비스와 보관함 안내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B42ABB52-5F45-4AA6-B9E4-1064F80936E3}"/>
              </a:ext>
            </a:extLst>
          </p:cNvPr>
          <p:cNvSpPr>
            <a:spLocks noGrp="1"/>
          </p:cNvSpPr>
          <p:nvPr/>
        </p:nvSpPr>
        <p:spPr>
          <a:xfrm>
            <a:off x="8572500" y="39052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05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CBB49D9-BC0B-4DFD-8598-F006020C6AC1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가격 안내와 도입 절차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38D0EB7-B3E2-44CF-A000-2770B88A9AD5}"/>
              </a:ext>
            </a:extLst>
          </p:cNvPr>
          <p:cNvSpPr>
            <a:spLocks noGrp="1"/>
          </p:cNvSpPr>
          <p:nvPr/>
        </p:nvSpPr>
        <p:spPr>
          <a:xfrm>
            <a:off x="8572500" y="44767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06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8798994-B55C-49E9-B826-D84D4CB0CDDA}"/>
              </a:ext>
            </a:extLst>
          </p:cNvPr>
          <p:cNvSpPr>
            <a:spLocks noGrp="1"/>
          </p:cNvSpPr>
          <p:nvPr/>
        </p:nvSpPr>
        <p:spPr>
          <a:xfrm>
            <a:off x="666750" y="50482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회원가입 신청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12A29114-3ADA-40A6-83E4-11284FE59578}"/>
              </a:ext>
            </a:extLst>
          </p:cNvPr>
          <p:cNvSpPr>
            <a:spLocks noGrp="1"/>
          </p:cNvSpPr>
          <p:nvPr/>
        </p:nvSpPr>
        <p:spPr>
          <a:xfrm>
            <a:off x="8572500" y="50482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07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7D426D6-2A7F-42C9-A6F5-11A8CB23534F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이메일 OTP 로그인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D06B268E-D35A-45BA-BB73-EBDFF27C397D}"/>
              </a:ext>
            </a:extLst>
          </p:cNvPr>
          <p:cNvSpPr>
            <a:spLocks noGrp="1"/>
          </p:cNvSpPr>
          <p:nvPr/>
        </p:nvSpPr>
        <p:spPr>
          <a:xfrm>
            <a:off x="8572500" y="56197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08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0E335F98-E50C-4D7A-8E82-9197A90D6F9D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도입 문의: 기관 정보 확인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C6615B8-E51C-4E67-B681-33E68A2A4981}"/>
              </a:ext>
            </a:extLst>
          </p:cNvPr>
          <p:cNvSpPr>
            <a:spLocks noGrp="1"/>
          </p:cNvSpPr>
          <p:nvPr/>
        </p:nvSpPr>
        <p:spPr>
          <a:xfrm>
            <a:off x="8572500" y="61912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09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2A0A2D0-BAE4-477D-A272-56BD043BB040}"/>
              </a:ext>
            </a:extLst>
          </p:cNvPr>
          <p:cNvSpPr>
            <a:spLocks noGrp="1"/>
          </p:cNvSpPr>
          <p:nvPr/>
        </p:nvSpPr>
        <p:spPr>
          <a:xfrm>
            <a:off x="666750" y="67627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도입 문의: 서비스 선택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65C145E-FC83-4ADC-B430-A406C8859601}"/>
              </a:ext>
            </a:extLst>
          </p:cNvPr>
          <p:cNvSpPr>
            <a:spLocks noGrp="1"/>
          </p:cNvSpPr>
          <p:nvPr/>
        </p:nvSpPr>
        <p:spPr>
          <a:xfrm>
            <a:off x="8572500" y="67627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10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A9A74E2-DDAA-4638-91F1-D7767E1E577B}"/>
              </a:ext>
            </a:extLst>
          </p:cNvPr>
          <p:cNvSpPr>
            <a:spLocks noGrp="1"/>
          </p:cNvSpPr>
          <p:nvPr/>
        </p:nvSpPr>
        <p:spPr>
          <a:xfrm>
            <a:off x="666750" y="73342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도입 문의: APP 연동 방식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7F3060F8-3822-4A6F-B6C7-004F3E9CD650}"/>
              </a:ext>
            </a:extLst>
          </p:cNvPr>
          <p:cNvSpPr>
            <a:spLocks noGrp="1"/>
          </p:cNvSpPr>
          <p:nvPr/>
        </p:nvSpPr>
        <p:spPr>
          <a:xfrm>
            <a:off x="8572500" y="73342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11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04A1B9CE-9FF7-4688-ACB8-264852F7E3DF}"/>
              </a:ext>
            </a:extLst>
          </p:cNvPr>
          <p:cNvSpPr>
            <a:spLocks noGrp="1"/>
          </p:cNvSpPr>
          <p:nvPr/>
        </p:nvSpPr>
        <p:spPr>
          <a:xfrm>
            <a:off x="666750" y="7905750"/>
            <a:ext cx="77152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def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신청 완료와 검토 상태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CE074697-2359-47B2-9410-3A129B5194F0}"/>
              </a:ext>
            </a:extLst>
          </p:cNvPr>
          <p:cNvSpPr>
            <a:spLocks noGrp="1"/>
          </p:cNvSpPr>
          <p:nvPr/>
        </p:nvSpPr>
        <p:spPr>
          <a:xfrm>
            <a:off x="8572500" y="7905750"/>
            <a:ext cx="104775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r">
              <a:def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7381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A9173FDF-CA22-4D80-BF80-8FEF4EA4EE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47A02AD-F4AD-4C11-A19A-050680D9C842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E635DC1-7ECC-48A1-AADC-17A178E59461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1804E01-B7F7-4808-8A4F-243A46B340BF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397196-A3C9-4ECD-9AAD-C0CEC467853B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서비스 소개와 DID 발급 안내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AA8F083-99C6-4DB1-A1D4-00473A039046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서비스 소개 / 주요 기능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A7AB360-A37D-4275-84CB-B5B180A2259B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3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1335976-5A8D-477D-984F-40E3B63E8C80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서비스 소개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BAB45BD-39C5-414E-8DAC-E10830A22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019" y="2686050"/>
            <a:ext cx="8842963" cy="447675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D77DE8A-9AA4-4E25-833E-DB2179641B61}"/>
              </a:ext>
            </a:extLst>
          </p:cNvPr>
          <p:cNvSpPr>
            <a:spLocks noGrp="1"/>
          </p:cNvSpPr>
          <p:nvPr/>
        </p:nvSpPr>
        <p:spPr>
          <a:xfrm>
            <a:off x="571500" y="73152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1. 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포털(www.funet.co.kr)에 접속해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[서비스 소개]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에서 디지털지갑 SaaS와 Simple Auth의 제공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en-US" altLang="ko-KR" sz="2000"/>
              <a:t>   </a:t>
            </a:r>
            <a:r>
              <a:rPr lang="ko-KR" altLang="en-US" sz="2000"/>
              <a:t>기능을 살펴봅니다</a:t>
            </a:r>
            <a:r>
              <a:rPr lang="en-US" altLang="ko-KR" sz="2000"/>
              <a:t>.</a:t>
            </a: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A30976F-A577-41D9-B47F-93F6DE887ECD}"/>
              </a:ext>
            </a:extLst>
          </p:cNvPr>
          <p:cNvSpPr>
            <a:spLocks noGrp="1"/>
          </p:cNvSpPr>
          <p:nvPr/>
        </p:nvSpPr>
        <p:spPr>
          <a:xfrm>
            <a:off x="571500" y="7667625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marL="0" algn="l" defTabSz="914400" rtl="0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1875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D4B2E15-4B65-4D3B-8140-8A3E87C61E5B}"/>
              </a:ext>
            </a:extLst>
          </p:cNvPr>
          <p:cNvSpPr>
            <a:spLocks noGrp="1"/>
          </p:cNvSpPr>
          <p:nvPr/>
        </p:nvSpPr>
        <p:spPr>
          <a:xfrm>
            <a:off x="571500" y="84010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DID 발급 안내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884DD7E-A1C7-4F3A-A7F1-0406C939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22019" y="8820150"/>
            <a:ext cx="8842963" cy="447675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C1E767-1EB9-4B61-83E7-0F0320A2CCBB}"/>
              </a:ext>
            </a:extLst>
          </p:cNvPr>
          <p:cNvSpPr>
            <a:spLocks noGrp="1"/>
          </p:cNvSpPr>
          <p:nvPr/>
        </p:nvSpPr>
        <p:spPr>
          <a:xfrm>
            <a:off x="571500" y="13449300"/>
            <a:ext cx="9144000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[주요 기능]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의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[DID 발급]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선택합니다. Parameta의 휴대폰 인증과 CPLABS의 이메일 인증</a:t>
            </a: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/>
              <a:t>     방식을 확인합니다.</a:t>
            </a: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7" name="강조 점선 3-1-1">
            <a:extLst>
              <a:ext uri="{FF2B5EF4-FFF2-40B4-BE49-F238E27FC236}">
                <a16:creationId xmlns:a16="http://schemas.microsoft.com/office/drawing/2014/main" id="{3772A430-1278-40BE-A2E9-2F726B85F779}"/>
              </a:ext>
            </a:extLst>
          </p:cNvPr>
          <p:cNvSpPr>
            <a:spLocks noGrp="1"/>
          </p:cNvSpPr>
          <p:nvPr/>
        </p:nvSpPr>
        <p:spPr>
          <a:xfrm>
            <a:off x="4329948" y="2753201"/>
            <a:ext cx="486363" cy="17907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8" name="화면 번호 1">
            <a:extLst>
              <a:ext uri="{FF2B5EF4-FFF2-40B4-BE49-F238E27FC236}">
                <a16:creationId xmlns:a16="http://schemas.microsoft.com/office/drawing/2014/main" id="{4F046C8E-A87C-4878-A3F1-10AF1BB6C64C}"/>
              </a:ext>
            </a:extLst>
          </p:cNvPr>
          <p:cNvSpPr>
            <a:spLocks noGrp="1"/>
          </p:cNvSpPr>
          <p:nvPr/>
        </p:nvSpPr>
        <p:spPr>
          <a:xfrm>
            <a:off x="4329948" y="2970371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19" name="강조 점선 3-1-2">
            <a:extLst>
              <a:ext uri="{FF2B5EF4-FFF2-40B4-BE49-F238E27FC236}">
                <a16:creationId xmlns:a16="http://schemas.microsoft.com/office/drawing/2014/main" id="{E9AABB9F-278C-458B-98BB-E3E270FCEEEB}"/>
              </a:ext>
            </a:extLst>
          </p:cNvPr>
          <p:cNvSpPr>
            <a:spLocks noGrp="1"/>
          </p:cNvSpPr>
          <p:nvPr/>
        </p:nvSpPr>
        <p:spPr>
          <a:xfrm>
            <a:off x="1341026" y="3402330"/>
            <a:ext cx="4156193" cy="1925003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0" name="강조 점선 3-2-1">
            <a:extLst>
              <a:ext uri="{FF2B5EF4-FFF2-40B4-BE49-F238E27FC236}">
                <a16:creationId xmlns:a16="http://schemas.microsoft.com/office/drawing/2014/main" id="{2014D739-36DE-44F0-A0D9-38534D905D3A}"/>
              </a:ext>
            </a:extLst>
          </p:cNvPr>
          <p:cNvSpPr>
            <a:spLocks noGrp="1"/>
          </p:cNvSpPr>
          <p:nvPr/>
        </p:nvSpPr>
        <p:spPr>
          <a:xfrm>
            <a:off x="2120900" y="9144000"/>
            <a:ext cx="1193800" cy="279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화면 번호 2">
            <a:extLst>
              <a:ext uri="{FF2B5EF4-FFF2-40B4-BE49-F238E27FC236}">
                <a16:creationId xmlns:a16="http://schemas.microsoft.com/office/drawing/2014/main" id="{AF81B7D1-EB7E-46F4-97A1-14CF9B34934F}"/>
              </a:ext>
            </a:extLst>
          </p:cNvPr>
          <p:cNvSpPr>
            <a:spLocks noGrp="1"/>
          </p:cNvSpPr>
          <p:nvPr/>
        </p:nvSpPr>
        <p:spPr>
          <a:xfrm>
            <a:off x="2120900" y="94615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579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4F715ED5-265E-4F45-AFAF-D87A1B486D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CF4ABA2-52AF-45B4-B970-B497AF394A71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7DE8F1-BBAD-4F0B-AA40-0119117BC3C5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2199CF5-C4B7-458F-83F6-BEF452E2AB17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DD33351-C4DF-42BA-AC9E-97B3939B31B2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VC QR 제시와 NFT 조회 안내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740A2BC-A0D5-49FB-AD13-B270F1F9D2D5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주요 기능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56EB4C9-20C1-43F3-8FA2-44DA961DECB2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4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A106AF2-EDFF-495B-81AE-7F5CBD416EC9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VC QR 제시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E5CE5CB-E87E-43FD-B9BC-C8ACAD69C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019" y="2686050"/>
            <a:ext cx="8842963" cy="447675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E82C9C5F-FFCE-4D40-B7AE-C768CC3A2193}"/>
              </a:ext>
            </a:extLst>
          </p:cNvPr>
          <p:cNvSpPr>
            <a:spLocks noGrp="1"/>
          </p:cNvSpPr>
          <p:nvPr/>
        </p:nvSpPr>
        <p:spPr>
          <a:xfrm>
            <a:off x="571500" y="73152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[VC QR 제시]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를 클릭해 증명서 상세 확인, QR 생성과 제시 흐름을 살펴봅니다.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D9C3AA4-FFB0-4D33-BF47-6A9AB25E5E98}"/>
              </a:ext>
            </a:extLst>
          </p:cNvPr>
          <p:cNvSpPr>
            <a:spLocks noGrp="1"/>
          </p:cNvSpPr>
          <p:nvPr/>
        </p:nvSpPr>
        <p:spPr>
          <a:xfrm>
            <a:off x="571500" y="84010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NFT 조회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0AF420F-A07B-4B8E-B914-DA3FD99E3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22019" y="8820150"/>
            <a:ext cx="8842963" cy="447675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722372EA-561F-4073-B517-6B03B636615E}"/>
              </a:ext>
            </a:extLst>
          </p:cNvPr>
          <p:cNvSpPr>
            <a:spLocks noGrp="1"/>
          </p:cNvSpPr>
          <p:nvPr/>
        </p:nvSpPr>
        <p:spPr>
          <a:xfrm>
            <a:off x="571500" y="13449299"/>
            <a:ext cx="9144000" cy="7977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[NFT 조회]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를 클릭해 FutureSense와 BlockOdyssey의 조회 방식을 확인합니다. 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367CB46-D2F8-431C-B60E-9949FD756A49}"/>
              </a:ext>
            </a:extLst>
          </p:cNvPr>
          <p:cNvSpPr>
            <a:spLocks noGrp="1"/>
          </p:cNvSpPr>
          <p:nvPr/>
        </p:nvSpPr>
        <p:spPr>
          <a:xfrm>
            <a:off x="571500" y="13801725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marL="0" algn="l" defTabSz="914400" rtl="0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1875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6" name="강조 점선 4-1-1">
            <a:extLst>
              <a:ext uri="{FF2B5EF4-FFF2-40B4-BE49-F238E27FC236}">
                <a16:creationId xmlns:a16="http://schemas.microsoft.com/office/drawing/2014/main" id="{DA1645D1-9666-4C8C-94CC-D6E334F89E6E}"/>
              </a:ext>
            </a:extLst>
          </p:cNvPr>
          <p:cNvSpPr>
            <a:spLocks noGrp="1"/>
          </p:cNvSpPr>
          <p:nvPr/>
        </p:nvSpPr>
        <p:spPr>
          <a:xfrm>
            <a:off x="3340100" y="3022600"/>
            <a:ext cx="1193800" cy="279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7" name="화면 번호 1">
            <a:extLst>
              <a:ext uri="{FF2B5EF4-FFF2-40B4-BE49-F238E27FC236}">
                <a16:creationId xmlns:a16="http://schemas.microsoft.com/office/drawing/2014/main" id="{98E01304-F25C-4B96-89A7-72EE42E8B8EE}"/>
              </a:ext>
            </a:extLst>
          </p:cNvPr>
          <p:cNvSpPr>
            <a:spLocks noGrp="1"/>
          </p:cNvSpPr>
          <p:nvPr/>
        </p:nvSpPr>
        <p:spPr>
          <a:xfrm>
            <a:off x="3340100" y="33401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18" name="강조 점선 4-2-1">
            <a:extLst>
              <a:ext uri="{FF2B5EF4-FFF2-40B4-BE49-F238E27FC236}">
                <a16:creationId xmlns:a16="http://schemas.microsoft.com/office/drawing/2014/main" id="{5171CE88-5644-4DC4-A8AA-6C3245631D3A}"/>
              </a:ext>
            </a:extLst>
          </p:cNvPr>
          <p:cNvSpPr>
            <a:spLocks noGrp="1"/>
          </p:cNvSpPr>
          <p:nvPr/>
        </p:nvSpPr>
        <p:spPr>
          <a:xfrm>
            <a:off x="4546600" y="9144000"/>
            <a:ext cx="1193800" cy="279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9" name="화면 번호 2">
            <a:extLst>
              <a:ext uri="{FF2B5EF4-FFF2-40B4-BE49-F238E27FC236}">
                <a16:creationId xmlns:a16="http://schemas.microsoft.com/office/drawing/2014/main" id="{DE9EE0D5-41B8-4F9F-A368-FD8C9228C290}"/>
              </a:ext>
            </a:extLst>
          </p:cNvPr>
          <p:cNvSpPr>
            <a:spLocks noGrp="1"/>
          </p:cNvSpPr>
          <p:nvPr/>
        </p:nvSpPr>
        <p:spPr>
          <a:xfrm>
            <a:off x="4546600" y="94615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31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1BF36E2D-41D3-404E-A25E-4AECFFD554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44E10B1-AC17-4B10-AB9A-4DB3077B1DC3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3C4DEB5-9731-473A-98D6-E5DA1577B0B1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C536C4B-6AFD-442E-B57C-AF9F76ACBC1A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D9F0E9A-A6C7-47D2-86BA-CF6C92CC486D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행정서비스와 보관함 안내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E9DE920-9177-4FB7-B716-9DF1CC970BF2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주요 기능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B57EEA9-5CED-485A-82D1-326433DBCAFC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5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7AB0C5A-9EBF-4F5F-BA2B-D78F0829FEA7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행정서비스 시뮬레이션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994029B-1771-4453-A8D4-7338FD74B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019" y="2686050"/>
            <a:ext cx="8842963" cy="447675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F1E62D6-21E8-4C21-979A-32B178F984F6}"/>
              </a:ext>
            </a:extLst>
          </p:cNvPr>
          <p:cNvSpPr>
            <a:spLocks noGrp="1"/>
          </p:cNvSpPr>
          <p:nvPr/>
        </p:nvSpPr>
        <p:spPr>
          <a:xfrm>
            <a:off x="571500" y="73152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[행정서비스 시뮬레이션]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선택해 자격조회, 시민카드 발급, QR 제시의 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2000"/>
              <a:t>    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활용 예</a:t>
            </a:r>
            <a:r>
              <a:rPr lang="ko-KR" altLang="en-US" sz="2000"/>
              <a:t>시를 확인합니다</a:t>
            </a:r>
            <a:r>
              <a:rPr lang="en-US" altLang="ko-KR" sz="2000"/>
              <a:t>.</a:t>
            </a: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A401A46-7DE8-4DBA-A577-1AF370A4F6F6}"/>
              </a:ext>
            </a:extLst>
          </p:cNvPr>
          <p:cNvSpPr>
            <a:spLocks noGrp="1"/>
          </p:cNvSpPr>
          <p:nvPr/>
        </p:nvSpPr>
        <p:spPr>
          <a:xfrm>
            <a:off x="571500" y="84010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보관함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D898C7E-A842-43FE-B49D-9176EDF8F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22019" y="8820150"/>
            <a:ext cx="8842963" cy="447675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AD91E416-824C-4889-A05D-61CCE96DEC42}"/>
              </a:ext>
            </a:extLst>
          </p:cNvPr>
          <p:cNvSpPr>
            <a:spLocks noGrp="1"/>
          </p:cNvSpPr>
          <p:nvPr/>
        </p:nvSpPr>
        <p:spPr>
          <a:xfrm>
            <a:off x="571500" y="134493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[보관함]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선택해 증명서와 문서를 보관하는 화면 구성을 확인합니다.</a:t>
            </a:r>
          </a:p>
        </p:txBody>
      </p:sp>
      <p:sp>
        <p:nvSpPr>
          <p:cNvPr id="15" name="강조 점선 5-1-1">
            <a:extLst>
              <a:ext uri="{FF2B5EF4-FFF2-40B4-BE49-F238E27FC236}">
                <a16:creationId xmlns:a16="http://schemas.microsoft.com/office/drawing/2014/main" id="{7DA51D12-2186-4B04-A020-CC0EA4941A80}"/>
              </a:ext>
            </a:extLst>
          </p:cNvPr>
          <p:cNvSpPr>
            <a:spLocks noGrp="1"/>
          </p:cNvSpPr>
          <p:nvPr/>
        </p:nvSpPr>
        <p:spPr>
          <a:xfrm>
            <a:off x="5753100" y="3022600"/>
            <a:ext cx="1193800" cy="279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6" name="화면 번호 1">
            <a:extLst>
              <a:ext uri="{FF2B5EF4-FFF2-40B4-BE49-F238E27FC236}">
                <a16:creationId xmlns:a16="http://schemas.microsoft.com/office/drawing/2014/main" id="{DA06F184-5202-4AE1-B11B-7FB723E43154}"/>
              </a:ext>
            </a:extLst>
          </p:cNvPr>
          <p:cNvSpPr>
            <a:spLocks noGrp="1"/>
          </p:cNvSpPr>
          <p:nvPr/>
        </p:nvSpPr>
        <p:spPr>
          <a:xfrm>
            <a:off x="5753100" y="33401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17" name="강조 점선 5-2-1">
            <a:extLst>
              <a:ext uri="{FF2B5EF4-FFF2-40B4-BE49-F238E27FC236}">
                <a16:creationId xmlns:a16="http://schemas.microsoft.com/office/drawing/2014/main" id="{32C791D9-F950-44C4-A0B7-04B0333E668E}"/>
              </a:ext>
            </a:extLst>
          </p:cNvPr>
          <p:cNvSpPr>
            <a:spLocks noGrp="1"/>
          </p:cNvSpPr>
          <p:nvPr/>
        </p:nvSpPr>
        <p:spPr>
          <a:xfrm>
            <a:off x="6959600" y="9144000"/>
            <a:ext cx="1193800" cy="279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8" name="화면 번호 2">
            <a:extLst>
              <a:ext uri="{FF2B5EF4-FFF2-40B4-BE49-F238E27FC236}">
                <a16:creationId xmlns:a16="http://schemas.microsoft.com/office/drawing/2014/main" id="{F7E7E8D2-83EB-40B3-998D-DC963CDBB926}"/>
              </a:ext>
            </a:extLst>
          </p:cNvPr>
          <p:cNvSpPr>
            <a:spLocks noGrp="1"/>
          </p:cNvSpPr>
          <p:nvPr/>
        </p:nvSpPr>
        <p:spPr>
          <a:xfrm>
            <a:off x="6959600" y="94615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3285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F408FD0C-886E-4013-9BB9-793F6D8A4C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9FDD9A5-D7A8-48D9-9F51-82F06CAA0E5F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38E8B8D-163A-46C4-B80A-C2F7F931FC1E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04619CD-B6E1-40C9-A6FE-FBCB0980E689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395DAD0-D7C4-4077-81F4-DE612FA317E7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가격 안내와 도입 절차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4D08DD7-1F66-46B5-BAAF-002C73515417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가격 안내 / 도입 안내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75A0F63-9BFD-4DD6-BF82-E072AE81FFF5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6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D726605-47D2-4896-80E8-2A5991596384}"/>
              </a:ext>
            </a:extLst>
          </p:cNvPr>
          <p:cNvSpPr>
            <a:spLocks noGrp="1"/>
          </p:cNvSpPr>
          <p:nvPr/>
        </p:nvSpPr>
        <p:spPr>
          <a:xfrm>
            <a:off x="571500" y="22669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이용 방식 확인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5260FAD-C6B6-4CF6-9A38-9C8A9273A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019" y="2686050"/>
            <a:ext cx="8842963" cy="447675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20B91454-5B1B-4067-A797-3D9ED8B98ABC}"/>
              </a:ext>
            </a:extLst>
          </p:cNvPr>
          <p:cNvSpPr>
            <a:spLocks noGrp="1"/>
          </p:cNvSpPr>
          <p:nvPr/>
        </p:nvSpPr>
        <p:spPr>
          <a:xfrm>
            <a:off x="571500" y="73152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1.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[가격 안내]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에서 Basic 무료 체험, Standard 월 구독 문의, Enterprise 별도 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2000"/>
              <a:t>    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협의 항목을</a:t>
            </a:r>
            <a:r>
              <a:rPr sz="2000"/>
              <a:t> 확인합니다.</a:t>
            </a: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76C347F-4809-4EDA-9394-049A4E89F98F}"/>
              </a:ext>
            </a:extLst>
          </p:cNvPr>
          <p:cNvSpPr>
            <a:spLocks noGrp="1"/>
          </p:cNvSpPr>
          <p:nvPr/>
        </p:nvSpPr>
        <p:spPr>
          <a:xfrm>
            <a:off x="571500" y="840105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  도입 순서 확인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8B32FEC0-7B7D-4067-8F71-17A16BFFB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22019" y="8820150"/>
            <a:ext cx="8842963" cy="447675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0644C92C-A383-4B61-9DE3-0D82773E330D}"/>
              </a:ext>
            </a:extLst>
          </p:cNvPr>
          <p:cNvSpPr>
            <a:spLocks noGrp="1"/>
          </p:cNvSpPr>
          <p:nvPr/>
        </p:nvSpPr>
        <p:spPr>
          <a:xfrm>
            <a:off x="571500" y="13449300"/>
            <a:ext cx="9144000" cy="4452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2. 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화면을 내려 도입 안내를 확인합니다. 로그인, 기관 신청, 승인 후 API Key 발급, 연동 순서로</a:t>
            </a:r>
          </a:p>
          <a:p>
            <a:pPr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/>
              <a:t>   안내합니다.</a:t>
            </a:r>
          </a:p>
          <a:p>
            <a:pPr algn="l">
              <a:buNone/>
              <a:defRPr sz="187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7" name="강조 점선 6-1-1">
            <a:extLst>
              <a:ext uri="{FF2B5EF4-FFF2-40B4-BE49-F238E27FC236}">
                <a16:creationId xmlns:a16="http://schemas.microsoft.com/office/drawing/2014/main" id="{025D361A-ADC0-4433-96E7-220C2869CDAE}"/>
              </a:ext>
            </a:extLst>
          </p:cNvPr>
          <p:cNvSpPr>
            <a:spLocks noGrp="1"/>
          </p:cNvSpPr>
          <p:nvPr/>
        </p:nvSpPr>
        <p:spPr>
          <a:xfrm>
            <a:off x="2579041" y="4029075"/>
            <a:ext cx="5128919" cy="2104073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8" name="화면 번호 1">
            <a:extLst>
              <a:ext uri="{FF2B5EF4-FFF2-40B4-BE49-F238E27FC236}">
                <a16:creationId xmlns:a16="http://schemas.microsoft.com/office/drawing/2014/main" id="{E7BE2707-09F5-43B9-8DDE-0979BEB710B8}"/>
              </a:ext>
            </a:extLst>
          </p:cNvPr>
          <p:cNvSpPr>
            <a:spLocks noGrp="1"/>
          </p:cNvSpPr>
          <p:nvPr/>
        </p:nvSpPr>
        <p:spPr>
          <a:xfrm>
            <a:off x="2198041" y="4029075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19" name="강조 점선 6-2-1">
            <a:extLst>
              <a:ext uri="{FF2B5EF4-FFF2-40B4-BE49-F238E27FC236}">
                <a16:creationId xmlns:a16="http://schemas.microsoft.com/office/drawing/2014/main" id="{0F8D09F8-6A62-424B-89DA-C412CC1D2114}"/>
              </a:ext>
            </a:extLst>
          </p:cNvPr>
          <p:cNvSpPr>
            <a:spLocks noGrp="1"/>
          </p:cNvSpPr>
          <p:nvPr/>
        </p:nvSpPr>
        <p:spPr>
          <a:xfrm>
            <a:off x="2819400" y="11709400"/>
            <a:ext cx="4889500" cy="12192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0" name="화면 번호 2">
            <a:extLst>
              <a:ext uri="{FF2B5EF4-FFF2-40B4-BE49-F238E27FC236}">
                <a16:creationId xmlns:a16="http://schemas.microsoft.com/office/drawing/2014/main" id="{EB07538B-B2B7-4A32-AF95-42117827A9F2}"/>
              </a:ext>
            </a:extLst>
          </p:cNvPr>
          <p:cNvSpPr>
            <a:spLocks noGrp="1"/>
          </p:cNvSpPr>
          <p:nvPr/>
        </p:nvSpPr>
        <p:spPr>
          <a:xfrm>
            <a:off x="2438400" y="117094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8905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9E0BD030-E91C-4429-A479-5A01011348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3E4AF3C-92E0-4441-91CC-5C28CADA8661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657324D-7F62-4CAD-85B2-F6E44883CF06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932AA19-3D06-40A4-B2F4-45F28C3B2F50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D7B7F57-253E-4341-B1BA-B8DD4090899A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회원가입 신청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3AC99EF-6C0C-4BEF-9AC2-7DA49CB1558B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회원가입 &gt; 정회원 신청 정보 입력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1862AD6-0331-423B-B060-7E0FE5E9A208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7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639A2B2-55D3-42E1-BBDA-4A9E0199A0A4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정회원 신청 정보 입력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E843196-D33E-4E0B-8CBD-D65F3BBB5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0500" y="2876550"/>
            <a:ext cx="7366000" cy="5715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1F2FCE86-6478-44E6-ACD1-58953A91DC89}"/>
              </a:ext>
            </a:extLst>
          </p:cNvPr>
          <p:cNvSpPr>
            <a:spLocks noGrp="1"/>
          </p:cNvSpPr>
          <p:nvPr/>
        </p:nvSpPr>
        <p:spPr>
          <a:xfrm>
            <a:off x="571500" y="885786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회원사 ID, 이메일, 비밀번호와 비밀번호 확인을 입력합니다. 화면의 비밀번호 조건을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2000"/>
              <a:t>   확인합니다</a:t>
            </a:r>
            <a:r>
              <a:rPr lang="en-US" altLang="ko-KR" sz="2000"/>
              <a:t>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F9E00A6-9C8A-4442-BD8F-3FA0D76E4717}"/>
              </a:ext>
            </a:extLst>
          </p:cNvPr>
          <p:cNvSpPr>
            <a:spLocks noGrp="1"/>
          </p:cNvSpPr>
          <p:nvPr/>
        </p:nvSpPr>
        <p:spPr>
          <a:xfrm>
            <a:off x="571500" y="9866757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기관명, 사업자번호, 담당자명, 기관 연락처, 운영 Callback URL과 사용 목적을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2000"/>
              <a:t>    입력합니다</a:t>
            </a:r>
            <a:r>
              <a:rPr lang="en-US" altLang="ko-KR" sz="2000"/>
              <a:t>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3748766-A85E-4A2E-BFDB-32A0C7485C20}"/>
              </a:ext>
            </a:extLst>
          </p:cNvPr>
          <p:cNvSpPr>
            <a:spLocks noGrp="1"/>
          </p:cNvSpPr>
          <p:nvPr/>
        </p:nvSpPr>
        <p:spPr>
          <a:xfrm>
            <a:off x="571500" y="10875645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3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필수 이용약관과 개인정보 처리 안내를 확인한 뒤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[정회원 신청]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누릅니다. 선택 수신</a:t>
            </a:r>
            <a:endParaRPr lang="en-US"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  <a:p>
            <a:pPr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 sz="2000"/>
              <a:t>    동의는 원하는 경우에 선택합니다</a:t>
            </a:r>
            <a:r>
              <a:rPr lang="en-US" altLang="ko-KR" sz="2000"/>
              <a:t>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ACE401-A584-47E9-B4DE-069C533D05F0}"/>
              </a:ext>
            </a:extLst>
          </p:cNvPr>
          <p:cNvSpPr>
            <a:spLocks noGrp="1"/>
          </p:cNvSpPr>
          <p:nvPr/>
        </p:nvSpPr>
        <p:spPr>
          <a:xfrm>
            <a:off x="571500" y="11894058"/>
            <a:ext cx="9144000" cy="4305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정회원 승인 이후 서비스 도입 컨설팅과 API Key 발급을 요청할 수 있습니다.</a:t>
            </a:r>
          </a:p>
        </p:txBody>
      </p:sp>
      <p:sp>
        <p:nvSpPr>
          <p:cNvPr id="19" name="강조 점선 7-1-1">
            <a:extLst>
              <a:ext uri="{FF2B5EF4-FFF2-40B4-BE49-F238E27FC236}">
                <a16:creationId xmlns:a16="http://schemas.microsoft.com/office/drawing/2014/main" id="{2F583520-3988-47F5-8B12-2894D8E10EF0}"/>
              </a:ext>
            </a:extLst>
          </p:cNvPr>
          <p:cNvSpPr>
            <a:spLocks noGrp="1"/>
          </p:cNvSpPr>
          <p:nvPr/>
        </p:nvSpPr>
        <p:spPr>
          <a:xfrm>
            <a:off x="4038600" y="3048000"/>
            <a:ext cx="4419600" cy="15430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0" name="화면 번호 2">
            <a:extLst>
              <a:ext uri="{FF2B5EF4-FFF2-40B4-BE49-F238E27FC236}">
                <a16:creationId xmlns:a16="http://schemas.microsoft.com/office/drawing/2014/main" id="{2E4DF02C-5A56-4E37-966F-B0B8FB88FB35}"/>
              </a:ext>
            </a:extLst>
          </p:cNvPr>
          <p:cNvSpPr>
            <a:spLocks noGrp="1"/>
          </p:cNvSpPr>
          <p:nvPr/>
        </p:nvSpPr>
        <p:spPr>
          <a:xfrm>
            <a:off x="3657600" y="30480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1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1" name="강조 점선 7-1-2">
            <a:extLst>
              <a:ext uri="{FF2B5EF4-FFF2-40B4-BE49-F238E27FC236}">
                <a16:creationId xmlns:a16="http://schemas.microsoft.com/office/drawing/2014/main" id="{492FAE67-8DCD-4C4D-B839-DC5C3A470620}"/>
              </a:ext>
            </a:extLst>
          </p:cNvPr>
          <p:cNvSpPr>
            <a:spLocks noGrp="1"/>
          </p:cNvSpPr>
          <p:nvPr/>
        </p:nvSpPr>
        <p:spPr>
          <a:xfrm>
            <a:off x="4038600" y="4648200"/>
            <a:ext cx="4419600" cy="21145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" name="화면 번호 3">
            <a:extLst>
              <a:ext uri="{FF2B5EF4-FFF2-40B4-BE49-F238E27FC236}">
                <a16:creationId xmlns:a16="http://schemas.microsoft.com/office/drawing/2014/main" id="{BA805AFD-9988-4277-ABB5-4CEEC30C983F}"/>
              </a:ext>
            </a:extLst>
          </p:cNvPr>
          <p:cNvSpPr>
            <a:spLocks noGrp="1"/>
          </p:cNvSpPr>
          <p:nvPr/>
        </p:nvSpPr>
        <p:spPr>
          <a:xfrm>
            <a:off x="3657600" y="46482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2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3" name="강조 점선 7-1-3">
            <a:extLst>
              <a:ext uri="{FF2B5EF4-FFF2-40B4-BE49-F238E27FC236}">
                <a16:creationId xmlns:a16="http://schemas.microsoft.com/office/drawing/2014/main" id="{BBB68DA3-FD25-418B-A20F-338BB8C92FE3}"/>
              </a:ext>
            </a:extLst>
          </p:cNvPr>
          <p:cNvSpPr>
            <a:spLocks noGrp="1"/>
          </p:cNvSpPr>
          <p:nvPr/>
        </p:nvSpPr>
        <p:spPr>
          <a:xfrm>
            <a:off x="4038600" y="6991350"/>
            <a:ext cx="4419600" cy="13144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4" name="화면 번호 4">
            <a:extLst>
              <a:ext uri="{FF2B5EF4-FFF2-40B4-BE49-F238E27FC236}">
                <a16:creationId xmlns:a16="http://schemas.microsoft.com/office/drawing/2014/main" id="{B7D5217F-22AB-4748-AD45-AC61052C6375}"/>
              </a:ext>
            </a:extLst>
          </p:cNvPr>
          <p:cNvSpPr>
            <a:spLocks noGrp="1"/>
          </p:cNvSpPr>
          <p:nvPr/>
        </p:nvSpPr>
        <p:spPr>
          <a:xfrm>
            <a:off x="3657600" y="69913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3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</p:spTree>
    <p:extLst>
      <p:ext uri="{BB962C8B-B14F-4D97-AF65-F5344CB8AC3E}">
        <p14:creationId xmlns:p14="http://schemas.microsoft.com/office/powerpoint/2010/main" val="107478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C6F51C62-21BA-4EE7-BC8B-932CBFDDB9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marL="0" algn="l" defTabSz="914400" rtl="0">
              <a:buNone/>
            </a:pPr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246D23A-6C78-46A7-BC05-D5A6210B0372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F85DA6-A98A-4CAC-B3EE-CBE9A5304C38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DE85986-F5FB-4F19-971B-ECCD8E7E1A19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1D91E4D-C76A-44F6-9179-C7FD17E74A11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이메일 OTP 로그인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C6B0C72-016E-45AF-B13C-B7A926BACD6F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로그인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1C59B0A-2DC5-4C0A-8654-C0F1CA98457D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8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5D0A4C5-198C-4F1E-8C2C-6E1C0A8B1270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로그인 입력 화면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C4EA8FC-2BBF-4FFC-B3AF-CE4CBBC97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20863" y="2876550"/>
            <a:ext cx="5045273" cy="5715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BCE1BB95-26A7-47A6-A4EA-F77F15F811CA}"/>
              </a:ext>
            </a:extLst>
          </p:cNvPr>
          <p:cNvSpPr>
            <a:spLocks noGrp="1"/>
          </p:cNvSpPr>
          <p:nvPr/>
        </p:nvSpPr>
        <p:spPr>
          <a:xfrm>
            <a:off x="571500" y="870546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아이디로 사용하는 이메일과 비밀번호를 입력합니다.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3170A05-A03D-4556-B88C-24DDB48C9F72}"/>
              </a:ext>
            </a:extLst>
          </p:cNvPr>
          <p:cNvSpPr>
            <a:spLocks noGrp="1"/>
          </p:cNvSpPr>
          <p:nvPr/>
        </p:nvSpPr>
        <p:spPr>
          <a:xfrm>
            <a:off x="571500" y="9333738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[인증 요청]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눌러 해당 이메일로 받은 6자리 OTP를 입력합니다.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C7CAC09-DDD1-4FA2-864C-B066B9C47DA3}"/>
              </a:ext>
            </a:extLst>
          </p:cNvPr>
          <p:cNvSpPr>
            <a:spLocks noGrp="1"/>
          </p:cNvSpPr>
          <p:nvPr/>
        </p:nvSpPr>
        <p:spPr>
          <a:xfrm>
            <a:off x="571500" y="9962007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3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[로그인 하기]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를 눌러 로그인합니다. 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   비밀번호를 잊은 경우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[비밀번호 찾기]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를</a:t>
            </a:r>
            <a:r>
              <a:rPr sz="2000"/>
              <a:t> 이용합니다.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6" name="강조 점선 8-1-1">
            <a:extLst>
              <a:ext uri="{FF2B5EF4-FFF2-40B4-BE49-F238E27FC236}">
                <a16:creationId xmlns:a16="http://schemas.microsoft.com/office/drawing/2014/main" id="{33F65034-C91B-4DF2-B9C2-38A8F2F738B6}"/>
              </a:ext>
            </a:extLst>
          </p:cNvPr>
          <p:cNvSpPr>
            <a:spLocks noGrp="1"/>
          </p:cNvSpPr>
          <p:nvPr/>
        </p:nvSpPr>
        <p:spPr>
          <a:xfrm>
            <a:off x="3226296" y="3848100"/>
            <a:ext cx="3884860" cy="13144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7" name="화면 번호 2">
            <a:extLst>
              <a:ext uri="{FF2B5EF4-FFF2-40B4-BE49-F238E27FC236}">
                <a16:creationId xmlns:a16="http://schemas.microsoft.com/office/drawing/2014/main" id="{58C8894F-7678-4C35-9812-357C04FB6FD9}"/>
              </a:ext>
            </a:extLst>
          </p:cNvPr>
          <p:cNvSpPr>
            <a:spLocks noGrp="1"/>
          </p:cNvSpPr>
          <p:nvPr/>
        </p:nvSpPr>
        <p:spPr>
          <a:xfrm>
            <a:off x="2845296" y="38481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1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8" name="강조 점선 8-1-2">
            <a:extLst>
              <a:ext uri="{FF2B5EF4-FFF2-40B4-BE49-F238E27FC236}">
                <a16:creationId xmlns:a16="http://schemas.microsoft.com/office/drawing/2014/main" id="{9F2AA2B4-C6C3-49F0-94E4-DBD9104A6A3A}"/>
              </a:ext>
            </a:extLst>
          </p:cNvPr>
          <p:cNvSpPr>
            <a:spLocks noGrp="1"/>
          </p:cNvSpPr>
          <p:nvPr/>
        </p:nvSpPr>
        <p:spPr>
          <a:xfrm>
            <a:off x="3226296" y="5619750"/>
            <a:ext cx="3884860" cy="5143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9" name="화면 번호 3">
            <a:extLst>
              <a:ext uri="{FF2B5EF4-FFF2-40B4-BE49-F238E27FC236}">
                <a16:creationId xmlns:a16="http://schemas.microsoft.com/office/drawing/2014/main" id="{FA6CEE88-23B6-43B6-9D09-057E66A6220B}"/>
              </a:ext>
            </a:extLst>
          </p:cNvPr>
          <p:cNvSpPr>
            <a:spLocks noGrp="1"/>
          </p:cNvSpPr>
          <p:nvPr/>
        </p:nvSpPr>
        <p:spPr>
          <a:xfrm>
            <a:off x="2845296" y="56197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2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0" name="강조 점선 8-1-3">
            <a:extLst>
              <a:ext uri="{FF2B5EF4-FFF2-40B4-BE49-F238E27FC236}">
                <a16:creationId xmlns:a16="http://schemas.microsoft.com/office/drawing/2014/main" id="{A3C4A937-44CB-4627-A1C4-992582427F14}"/>
              </a:ext>
            </a:extLst>
          </p:cNvPr>
          <p:cNvSpPr>
            <a:spLocks noGrp="1"/>
          </p:cNvSpPr>
          <p:nvPr/>
        </p:nvSpPr>
        <p:spPr>
          <a:xfrm>
            <a:off x="3226296" y="6477000"/>
            <a:ext cx="3884860" cy="4572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화면 번호 4">
            <a:extLst>
              <a:ext uri="{FF2B5EF4-FFF2-40B4-BE49-F238E27FC236}">
                <a16:creationId xmlns:a16="http://schemas.microsoft.com/office/drawing/2014/main" id="{2287A741-416A-430A-91AA-499092470E29}"/>
              </a:ext>
            </a:extLst>
          </p:cNvPr>
          <p:cNvSpPr>
            <a:spLocks noGrp="1"/>
          </p:cNvSpPr>
          <p:nvPr/>
        </p:nvSpPr>
        <p:spPr>
          <a:xfrm>
            <a:off x="2845296" y="64770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3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2" name="강조 점선 8-1-4">
            <a:extLst>
              <a:ext uri="{FF2B5EF4-FFF2-40B4-BE49-F238E27FC236}">
                <a16:creationId xmlns:a16="http://schemas.microsoft.com/office/drawing/2014/main" id="{FAC8C84E-0022-43E1-9691-189C2C658B7F}"/>
              </a:ext>
            </a:extLst>
          </p:cNvPr>
          <p:cNvSpPr>
            <a:spLocks noGrp="1"/>
          </p:cNvSpPr>
          <p:nvPr/>
        </p:nvSpPr>
        <p:spPr>
          <a:xfrm>
            <a:off x="3226296" y="7277100"/>
            <a:ext cx="3884860" cy="4572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1309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A3FFCF22-5A23-4F71-8687-17B8954E3E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087AA10-1081-4009-B183-A03249E84C1F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D4EE618-0630-430A-A080-926A8431D393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ECCDB57-3302-4CF1-8F4D-0F93380FED51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E1A65A7-9394-412C-B794-657DC9D69819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도입 문의: 기관 정보 확인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A1F1D4-78D9-4600-81B9-F9FDBF15289E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도입 문의 &gt; 기관 정보 확인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09E0102-81A3-4B05-9D7F-15CFE7FB87CE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9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D3B5BDD-ADF1-4E28-AB86-B66749012B51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1단계  기관 정보 확인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2BED314-6393-4CB3-B2B2-2B5024350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31873" y="2876550"/>
            <a:ext cx="7023253" cy="5715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8BAD4B8-4B15-4378-9C14-569865FA10F1}"/>
              </a:ext>
            </a:extLst>
          </p:cNvPr>
          <p:cNvSpPr>
            <a:spLocks noGrp="1"/>
          </p:cNvSpPr>
          <p:nvPr/>
        </p:nvSpPr>
        <p:spPr>
          <a:xfrm>
            <a:off x="571500" y="885786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회원사 ID, 이메일, 기관명, 사업자번호, 담당자명과 기관 연락처를 확인합니다.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B3C7116-5D9E-4CB0-9120-C02BB2197614}"/>
              </a:ext>
            </a:extLst>
          </p:cNvPr>
          <p:cNvSpPr>
            <a:spLocks noGrp="1"/>
          </p:cNvSpPr>
          <p:nvPr/>
        </p:nvSpPr>
        <p:spPr>
          <a:xfrm>
            <a:off x="571500" y="9486138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요청 사항을 확인한 뒤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[다음]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눌러 서비스 선택 단계로 이동합니다.</a:t>
            </a:r>
          </a:p>
        </p:txBody>
      </p:sp>
      <p:sp>
        <p:nvSpPr>
          <p:cNvPr id="14" name="강조 점선 9-1-1">
            <a:extLst>
              <a:ext uri="{FF2B5EF4-FFF2-40B4-BE49-F238E27FC236}">
                <a16:creationId xmlns:a16="http://schemas.microsoft.com/office/drawing/2014/main" id="{51DF10AC-DC30-41D6-93FD-C918934382E9}"/>
              </a:ext>
            </a:extLst>
          </p:cNvPr>
          <p:cNvSpPr>
            <a:spLocks noGrp="1"/>
          </p:cNvSpPr>
          <p:nvPr/>
        </p:nvSpPr>
        <p:spPr>
          <a:xfrm>
            <a:off x="3176989" y="4476750"/>
            <a:ext cx="3371161" cy="24574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5" name="화면 번호 2">
            <a:extLst>
              <a:ext uri="{FF2B5EF4-FFF2-40B4-BE49-F238E27FC236}">
                <a16:creationId xmlns:a16="http://schemas.microsoft.com/office/drawing/2014/main" id="{C346D6C4-9977-494E-B124-4CE17577977B}"/>
              </a:ext>
            </a:extLst>
          </p:cNvPr>
          <p:cNvSpPr>
            <a:spLocks noGrp="1"/>
          </p:cNvSpPr>
          <p:nvPr/>
        </p:nvSpPr>
        <p:spPr>
          <a:xfrm>
            <a:off x="2795989" y="44767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1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6" name="강조 점선 9-1-2">
            <a:extLst>
              <a:ext uri="{FF2B5EF4-FFF2-40B4-BE49-F238E27FC236}">
                <a16:creationId xmlns:a16="http://schemas.microsoft.com/office/drawing/2014/main" id="{DDB27AE2-FB01-495B-B420-C37FD13ECF78}"/>
              </a:ext>
            </a:extLst>
          </p:cNvPr>
          <p:cNvSpPr>
            <a:spLocks noGrp="1"/>
          </p:cNvSpPr>
          <p:nvPr/>
        </p:nvSpPr>
        <p:spPr>
          <a:xfrm>
            <a:off x="3176989" y="6991350"/>
            <a:ext cx="3371161" cy="8001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7" name="화면 번호 3">
            <a:extLst>
              <a:ext uri="{FF2B5EF4-FFF2-40B4-BE49-F238E27FC236}">
                <a16:creationId xmlns:a16="http://schemas.microsoft.com/office/drawing/2014/main" id="{5549C388-A3F0-422E-A243-A07BFE448DFD}"/>
              </a:ext>
            </a:extLst>
          </p:cNvPr>
          <p:cNvSpPr>
            <a:spLocks noGrp="1"/>
          </p:cNvSpPr>
          <p:nvPr/>
        </p:nvSpPr>
        <p:spPr>
          <a:xfrm>
            <a:off x="2795989" y="69913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2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8" name="강조 점선 9-1-3">
            <a:extLst>
              <a:ext uri="{FF2B5EF4-FFF2-40B4-BE49-F238E27FC236}">
                <a16:creationId xmlns:a16="http://schemas.microsoft.com/office/drawing/2014/main" id="{09440E44-E63B-48A8-9663-1AD113C4B815}"/>
              </a:ext>
            </a:extLst>
          </p:cNvPr>
          <p:cNvSpPr>
            <a:spLocks noGrp="1"/>
          </p:cNvSpPr>
          <p:nvPr/>
        </p:nvSpPr>
        <p:spPr>
          <a:xfrm>
            <a:off x="5845825" y="7905750"/>
            <a:ext cx="561860" cy="314325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6999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76749199-49DE-43C1-878A-B54D58A6D4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61FF5ED-4DA3-4F2C-A81A-4F4010C12935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706203-46AD-4E7D-A418-2877DB608EF4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27F76F0-4692-4593-B358-55D9441AA205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F443601-487A-44FD-B27F-956D933282C6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도입 문의: 서비스 선택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F590B5C-2D81-42DE-A594-62B8DA26EB07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도입 문의 &gt; 서비스 선택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25C4592-DE58-40AF-B745-19A9E48CAEA5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10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46C1966-E878-43B6-8F46-C9EF12074401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2단계  서비스 선택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B5C6C3D-D67D-4787-8AB4-3BF7084F6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84458" y="2876550"/>
            <a:ext cx="7118084" cy="5715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9E795FC4-80FC-4C1E-AC9A-EF49FFE04EF0}"/>
              </a:ext>
            </a:extLst>
          </p:cNvPr>
          <p:cNvSpPr>
            <a:spLocks noGrp="1"/>
          </p:cNvSpPr>
          <p:nvPr/>
        </p:nvSpPr>
        <p:spPr>
          <a:xfrm>
            <a:off x="571500" y="855306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DID &amp; VC 신원인증을 항목에서 선택합니다.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CD5535F-CF54-47C2-8F73-64FE0FE413AA}"/>
              </a:ext>
            </a:extLst>
          </p:cNvPr>
          <p:cNvSpPr>
            <a:spLocks noGrp="1"/>
          </p:cNvSpPr>
          <p:nvPr/>
        </p:nvSpPr>
        <p:spPr>
          <a:xfrm>
            <a:off x="571500" y="9181338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NFT 조회, BaaS / 데이터 이력추적, 행정서비스 시뮬레이션, 보관함 항목도 필요에 따라</a:t>
            </a:r>
          </a:p>
          <a:p>
            <a:pPr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/>
              <a:t>    확인합니다.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BD976AC-18CC-4AED-BBC5-D0483548138E}"/>
              </a:ext>
            </a:extLst>
          </p:cNvPr>
          <p:cNvSpPr>
            <a:spLocks noGrp="1"/>
          </p:cNvSpPr>
          <p:nvPr/>
        </p:nvSpPr>
        <p:spPr>
          <a:xfrm>
            <a:off x="571500" y="10190226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3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필수 디지털 지갑 항목을 확인하고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[다음]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누릅니다.</a:t>
            </a:r>
          </a:p>
        </p:txBody>
      </p:sp>
      <p:sp>
        <p:nvSpPr>
          <p:cNvPr id="16" name="강조 점선 10-1-1">
            <a:extLst>
              <a:ext uri="{FF2B5EF4-FFF2-40B4-BE49-F238E27FC236}">
                <a16:creationId xmlns:a16="http://schemas.microsoft.com/office/drawing/2014/main" id="{FD2D2FF3-0346-4D8C-8A29-0A00E6E6C3B5}"/>
              </a:ext>
            </a:extLst>
          </p:cNvPr>
          <p:cNvSpPr>
            <a:spLocks noGrp="1"/>
          </p:cNvSpPr>
          <p:nvPr/>
        </p:nvSpPr>
        <p:spPr>
          <a:xfrm>
            <a:off x="1869181" y="4476750"/>
            <a:ext cx="4555574" cy="914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7" name="화면 번호 2">
            <a:extLst>
              <a:ext uri="{FF2B5EF4-FFF2-40B4-BE49-F238E27FC236}">
                <a16:creationId xmlns:a16="http://schemas.microsoft.com/office/drawing/2014/main" id="{43D5BB40-AAD6-4F75-A20B-BCFAD7226555}"/>
              </a:ext>
            </a:extLst>
          </p:cNvPr>
          <p:cNvSpPr>
            <a:spLocks noGrp="1"/>
          </p:cNvSpPr>
          <p:nvPr/>
        </p:nvSpPr>
        <p:spPr>
          <a:xfrm>
            <a:off x="1488181" y="44767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1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8" name="강조 점선 10-1-2">
            <a:extLst>
              <a:ext uri="{FF2B5EF4-FFF2-40B4-BE49-F238E27FC236}">
                <a16:creationId xmlns:a16="http://schemas.microsoft.com/office/drawing/2014/main" id="{18E7A7F2-9406-412D-80FC-9B0D9AF9660D}"/>
              </a:ext>
            </a:extLst>
          </p:cNvPr>
          <p:cNvSpPr>
            <a:spLocks noGrp="1"/>
          </p:cNvSpPr>
          <p:nvPr/>
        </p:nvSpPr>
        <p:spPr>
          <a:xfrm>
            <a:off x="1869181" y="5391150"/>
            <a:ext cx="4555574" cy="15430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9" name="화면 번호 3">
            <a:extLst>
              <a:ext uri="{FF2B5EF4-FFF2-40B4-BE49-F238E27FC236}">
                <a16:creationId xmlns:a16="http://schemas.microsoft.com/office/drawing/2014/main" id="{B7E9CA80-6CB1-455B-A193-E942CF6BBC02}"/>
              </a:ext>
            </a:extLst>
          </p:cNvPr>
          <p:cNvSpPr>
            <a:spLocks noGrp="1"/>
          </p:cNvSpPr>
          <p:nvPr/>
        </p:nvSpPr>
        <p:spPr>
          <a:xfrm>
            <a:off x="1488181" y="53911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2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0" name="강조 점선 10-1-3">
            <a:extLst>
              <a:ext uri="{FF2B5EF4-FFF2-40B4-BE49-F238E27FC236}">
                <a16:creationId xmlns:a16="http://schemas.microsoft.com/office/drawing/2014/main" id="{C4A57ADC-ED63-4FA9-8A65-DA9C86829090}"/>
              </a:ext>
            </a:extLst>
          </p:cNvPr>
          <p:cNvSpPr>
            <a:spLocks noGrp="1"/>
          </p:cNvSpPr>
          <p:nvPr/>
        </p:nvSpPr>
        <p:spPr>
          <a:xfrm>
            <a:off x="1869181" y="6991350"/>
            <a:ext cx="4555574" cy="40005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화면 번호 4">
            <a:extLst>
              <a:ext uri="{FF2B5EF4-FFF2-40B4-BE49-F238E27FC236}">
                <a16:creationId xmlns:a16="http://schemas.microsoft.com/office/drawing/2014/main" id="{166C45DB-483F-4BE3-9095-9C90C949D19C}"/>
              </a:ext>
            </a:extLst>
          </p:cNvPr>
          <p:cNvSpPr>
            <a:spLocks noGrp="1"/>
          </p:cNvSpPr>
          <p:nvPr/>
        </p:nvSpPr>
        <p:spPr>
          <a:xfrm>
            <a:off x="1488181" y="69913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3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2" name="강조 점선 10-1-4">
            <a:extLst>
              <a:ext uri="{FF2B5EF4-FFF2-40B4-BE49-F238E27FC236}">
                <a16:creationId xmlns:a16="http://schemas.microsoft.com/office/drawing/2014/main" id="{F285E600-2429-48AF-ABD7-42AEA0365D3E}"/>
              </a:ext>
            </a:extLst>
          </p:cNvPr>
          <p:cNvSpPr>
            <a:spLocks noGrp="1"/>
          </p:cNvSpPr>
          <p:nvPr/>
        </p:nvSpPr>
        <p:spPr>
          <a:xfrm>
            <a:off x="8128000" y="7747000"/>
            <a:ext cx="584200" cy="3937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578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0A388BFF-E246-4A22-9E82-7361AB0900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marL="0" algn="l" defTabSz="914400" rtl="0">
              <a:buNone/>
            </a:pPr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9407944-C55C-4305-B755-2B22B32D9B14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DFA90A0-60F2-4ABF-8F94-9E00868466D5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CD312D2-208C-4EA0-A1CE-1D94F868C1D9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C4A75D1-E36B-4F03-B340-F53DBA806F63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도입 문의: APP 연동 방식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5F628A-7E4C-4A35-92C8-F22C50F3158D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도입 문의 &gt; APP 연동 방식 선택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252627E-E607-4C30-8B59-E7AE2607CE62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11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642E65C-A22F-4986-BB56-3D74B95D1C00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3단계  APP 연동 방식 선택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CAA8287-E145-4783-99BE-571DC7702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7082" y="2876550"/>
            <a:ext cx="7352835" cy="5715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1C45127-C74B-4782-AE49-0E0DED3E30AF}"/>
              </a:ext>
            </a:extLst>
          </p:cNvPr>
          <p:cNvSpPr>
            <a:spLocks noGrp="1"/>
          </p:cNvSpPr>
          <p:nvPr/>
        </p:nvSpPr>
        <p:spPr>
          <a:xfrm>
            <a:off x="571500" y="841971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1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Enterprise는 신규 공공 APP 개발과 API 연동, Standard는 기존 공공 APP의 API</a:t>
            </a:r>
          </a:p>
          <a:p>
            <a:pPr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/>
              <a:t>   연동입니다.</a:t>
            </a:r>
          </a:p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endParaRPr sz="2000" b="0">
              <a:solidFill>
                <a:srgbClr val="3F4F62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93FE90A-3AB6-4A4B-AF10-E0D2EB79B762}"/>
              </a:ext>
            </a:extLst>
          </p:cNvPr>
          <p:cNvSpPr>
            <a:spLocks noGrp="1"/>
          </p:cNvSpPr>
          <p:nvPr/>
        </p:nvSpPr>
        <p:spPr>
          <a:xfrm>
            <a:off x="571500" y="9428607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2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Basic은 테스트용 샘플 APP 구축, Free는 CMS만 구축하는 방식입니다.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8629173-36E2-42BE-999C-1899833C4D77}"/>
              </a:ext>
            </a:extLst>
          </p:cNvPr>
          <p:cNvSpPr>
            <a:spLocks noGrp="1"/>
          </p:cNvSpPr>
          <p:nvPr/>
        </p:nvSpPr>
        <p:spPr>
          <a:xfrm>
            <a:off x="571500" y="10056876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</a:rPr>
              <a:t>3</a:t>
            </a: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개인정보 수집 및 서비스 도입 신청 처리 동의를 확인하고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[최종 신청]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을 누릅니다.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EAE961D-EF0A-4CAA-9A1B-AED958EB0048}"/>
              </a:ext>
            </a:extLst>
          </p:cNvPr>
          <p:cNvSpPr>
            <a:spLocks noGrp="1"/>
          </p:cNvSpPr>
          <p:nvPr/>
        </p:nvSpPr>
        <p:spPr>
          <a:xfrm>
            <a:off x="571500" y="12668250"/>
            <a:ext cx="9144000" cy="4305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화면 안내상 기존 공공 APP의 Native 영역은 SaaS 서비스 범위에서 제외됩니다.</a:t>
            </a:r>
          </a:p>
        </p:txBody>
      </p:sp>
      <p:sp>
        <p:nvSpPr>
          <p:cNvPr id="17" name="강조 점선 11-1-1">
            <a:extLst>
              <a:ext uri="{FF2B5EF4-FFF2-40B4-BE49-F238E27FC236}">
                <a16:creationId xmlns:a16="http://schemas.microsoft.com/office/drawing/2014/main" id="{D9C5DA90-B7C5-405F-ABA7-14981C33168C}"/>
              </a:ext>
            </a:extLst>
          </p:cNvPr>
          <p:cNvSpPr>
            <a:spLocks noGrp="1"/>
          </p:cNvSpPr>
          <p:nvPr/>
        </p:nvSpPr>
        <p:spPr>
          <a:xfrm>
            <a:off x="1574800" y="4927600"/>
            <a:ext cx="4686300" cy="10541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8" name="화면 번호 2">
            <a:extLst>
              <a:ext uri="{FF2B5EF4-FFF2-40B4-BE49-F238E27FC236}">
                <a16:creationId xmlns:a16="http://schemas.microsoft.com/office/drawing/2014/main" id="{FF8846E5-3C9B-41E4-82BD-0A4A1710E3AC}"/>
              </a:ext>
            </a:extLst>
          </p:cNvPr>
          <p:cNvSpPr>
            <a:spLocks noGrp="1"/>
          </p:cNvSpPr>
          <p:nvPr/>
        </p:nvSpPr>
        <p:spPr>
          <a:xfrm>
            <a:off x="1193800" y="49276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1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19" name="강조 점선 11-1-2">
            <a:extLst>
              <a:ext uri="{FF2B5EF4-FFF2-40B4-BE49-F238E27FC236}">
                <a16:creationId xmlns:a16="http://schemas.microsoft.com/office/drawing/2014/main" id="{079FB739-C428-4454-89DD-21A2144D5DD5}"/>
              </a:ext>
            </a:extLst>
          </p:cNvPr>
          <p:cNvSpPr>
            <a:spLocks noGrp="1"/>
          </p:cNvSpPr>
          <p:nvPr/>
        </p:nvSpPr>
        <p:spPr>
          <a:xfrm>
            <a:off x="1574800" y="5994400"/>
            <a:ext cx="4686300" cy="10414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0" name="화면 번호 3">
            <a:extLst>
              <a:ext uri="{FF2B5EF4-FFF2-40B4-BE49-F238E27FC236}">
                <a16:creationId xmlns:a16="http://schemas.microsoft.com/office/drawing/2014/main" id="{A85D1CE9-7A56-4523-9745-9D5BDC1A7A6A}"/>
              </a:ext>
            </a:extLst>
          </p:cNvPr>
          <p:cNvSpPr>
            <a:spLocks noGrp="1"/>
          </p:cNvSpPr>
          <p:nvPr/>
        </p:nvSpPr>
        <p:spPr>
          <a:xfrm>
            <a:off x="1193800" y="59944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2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1" name="강조 점선 11-1-3">
            <a:extLst>
              <a:ext uri="{FF2B5EF4-FFF2-40B4-BE49-F238E27FC236}">
                <a16:creationId xmlns:a16="http://schemas.microsoft.com/office/drawing/2014/main" id="{CBFB0FCF-6887-4216-B5F6-A964B097588B}"/>
              </a:ext>
            </a:extLst>
          </p:cNvPr>
          <p:cNvSpPr>
            <a:spLocks noGrp="1"/>
          </p:cNvSpPr>
          <p:nvPr/>
        </p:nvSpPr>
        <p:spPr>
          <a:xfrm>
            <a:off x="1574800" y="7086600"/>
            <a:ext cx="4381500" cy="2667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" name="화면 번호 4">
            <a:extLst>
              <a:ext uri="{FF2B5EF4-FFF2-40B4-BE49-F238E27FC236}">
                <a16:creationId xmlns:a16="http://schemas.microsoft.com/office/drawing/2014/main" id="{133B37DB-9493-4CB7-84A1-A09581CC9413}"/>
              </a:ext>
            </a:extLst>
          </p:cNvPr>
          <p:cNvSpPr>
            <a:spLocks noGrp="1"/>
          </p:cNvSpPr>
          <p:nvPr/>
        </p:nvSpPr>
        <p:spPr>
          <a:xfrm>
            <a:off x="1193800" y="70866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t>3</a:t>
            </a:r>
            <a:endParaRPr sz="1836" b="1">
              <a:solidFill>
                <a:srgbClr val="FFFFFF"/>
              </a:solidFill>
              <a:latin typeface="Apple SD Gothic Neo"/>
              <a:ea typeface="Apple SD Gothic Neo"/>
              <a:cs typeface="Apple SD Gothic Neo"/>
            </a:endParaRPr>
          </a:p>
        </p:txBody>
      </p:sp>
      <p:sp>
        <p:nvSpPr>
          <p:cNvPr id="23" name="강조 점선 11-1-4">
            <a:extLst>
              <a:ext uri="{FF2B5EF4-FFF2-40B4-BE49-F238E27FC236}">
                <a16:creationId xmlns:a16="http://schemas.microsoft.com/office/drawing/2014/main" id="{20362C26-7737-41C4-8330-EBB81D8459B9}"/>
              </a:ext>
            </a:extLst>
          </p:cNvPr>
          <p:cNvSpPr>
            <a:spLocks noGrp="1"/>
          </p:cNvSpPr>
          <p:nvPr/>
        </p:nvSpPr>
        <p:spPr>
          <a:xfrm>
            <a:off x="7886700" y="7594600"/>
            <a:ext cx="698500" cy="3683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8478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EF97C291-499F-4A61-B1AD-3751EB2AE9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476250"/>
          </a:xfrm>
          <a:prstGeom prst="rect">
            <a:avLst/>
          </a:prstGeom>
          <a:solidFill>
            <a:srgbClr val="11233E"/>
          </a:solidFill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650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endParaRPr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7F3B485-9D73-4C7E-A370-09301665B829}"/>
              </a:ext>
            </a:extLst>
          </p:cNvPr>
          <p:cNvSpPr>
            <a:spLocks noGrp="1"/>
          </p:cNvSpPr>
          <p:nvPr/>
        </p:nvSpPr>
        <p:spPr>
          <a:xfrm>
            <a:off x="190500" y="76200"/>
            <a:ext cx="6667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‘잇다’ 디지털지갑 SaaS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9BFD84D-1DCC-4F03-8133-A67D094A7A32}"/>
              </a:ext>
            </a:extLst>
          </p:cNvPr>
          <p:cNvSpPr>
            <a:spLocks noGrp="1"/>
          </p:cNvSpPr>
          <p:nvPr/>
        </p:nvSpPr>
        <p:spPr>
          <a:xfrm>
            <a:off x="7620000" y="76200"/>
            <a:ext cx="24765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r"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r">
              <a:buNone/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>
              <a:defRPr sz="1725" b="0">
                <a:solidFill>
                  <a:srgbClr val="08BAA9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lang="ko-KR" altLang="en-US"/>
              <a:t>기관사용자 포털 매뉴얼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76A9B2C-1B15-4E31-A408-D444028F1C67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9144000" cy="4157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1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기관사용자 포털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B9A160-0877-4DA7-B4A2-A534726E31F6}"/>
              </a:ext>
            </a:extLst>
          </p:cNvPr>
          <p:cNvSpPr>
            <a:spLocks noGrp="1"/>
          </p:cNvSpPr>
          <p:nvPr/>
        </p:nvSpPr>
        <p:spPr>
          <a:xfrm>
            <a:off x="571500" y="1200150"/>
            <a:ext cx="9144000" cy="6962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15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신청 완료와 검토 상태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C7FFE1-70B4-4E91-ADB1-EC3991630F06}"/>
              </a:ext>
            </a:extLst>
          </p:cNvPr>
          <p:cNvSpPr>
            <a:spLocks noGrp="1"/>
          </p:cNvSpPr>
          <p:nvPr/>
        </p:nvSpPr>
        <p:spPr>
          <a:xfrm>
            <a:off x="571500" y="1847850"/>
            <a:ext cx="9144000" cy="38623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57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포털 &gt; 도입 문의 &gt; 신청 완료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5618BB-17E0-4756-9652-EA39857E4791}"/>
              </a:ext>
            </a:extLst>
          </p:cNvPr>
          <p:cNvSpPr>
            <a:spLocks noGrp="1"/>
          </p:cNvSpPr>
          <p:nvPr/>
        </p:nvSpPr>
        <p:spPr>
          <a:xfrm>
            <a:off x="4572000" y="14478000"/>
            <a:ext cx="1143000" cy="3567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ctr"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425" b="0">
                <a:solidFill>
                  <a:srgbClr val="6F7F91"/>
                </a:solidFill>
                <a:latin typeface="Apple SD Gothic Neo"/>
                <a:ea typeface="Apple SD Gothic Neo"/>
                <a:cs typeface="Apple SD Gothic Neo"/>
              </a:rPr>
              <a:t>12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3589A37-D07D-4356-BF97-2AC58E200DB5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9144000" cy="4895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233E"/>
                </a:solidFill>
                <a:latin typeface="Apple SD Gothic Neo"/>
                <a:ea typeface="Apple SD Gothic Neo"/>
                <a:cs typeface="Apple SD Gothic Neo"/>
              </a:rPr>
              <a:t>4단계  신청 완료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3773211-D0FD-4C0F-8A00-D4CA9E190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8656" y="2876550"/>
            <a:ext cx="8929688" cy="5715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E86D48E6-FD1A-4532-AA16-4177F07EEF46}"/>
              </a:ext>
            </a:extLst>
          </p:cNvPr>
          <p:cNvSpPr>
            <a:spLocks noGrp="1"/>
          </p:cNvSpPr>
          <p:nvPr/>
        </p:nvSpPr>
        <p:spPr>
          <a:xfrm>
            <a:off x="571500" y="9010650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1.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[신청 완료]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표시와 서비스 신청 접수 안내를 확인합니다.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74CBC07-13CE-43E8-A266-7861C6327C0A}"/>
              </a:ext>
            </a:extLst>
          </p:cNvPr>
          <p:cNvSpPr>
            <a:spLocks noGrp="1"/>
          </p:cNvSpPr>
          <p:nvPr/>
        </p:nvSpPr>
        <p:spPr>
          <a:xfrm>
            <a:off x="571500" y="9638919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2.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신청번호와 검토 상태를 확인합니다. 시연 화면의 검토 상태는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[검토 중]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입니다.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0B7002F-DACC-47D4-8BEC-E4E18B8342D4}"/>
              </a:ext>
            </a:extLst>
          </p:cNvPr>
          <p:cNvSpPr>
            <a:spLocks noGrp="1"/>
          </p:cNvSpPr>
          <p:nvPr/>
        </p:nvSpPr>
        <p:spPr>
          <a:xfrm>
            <a:off x="571500" y="10267188"/>
            <a:ext cx="9144000" cy="4748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2025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00" b="1">
                <a:solidFill>
                  <a:srgbClr val="C00000"/>
                </a:solidFill>
                <a:latin typeface="Apple SD Gothic Neo"/>
                <a:ea typeface="Apple SD Gothic Neo"/>
                <a:cs typeface="Apple SD Gothic Neo"/>
              </a:rPr>
              <a:t>3.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 </a:t>
            </a:r>
            <a:r>
              <a:rPr sz="2000" b="1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[홈으로]</a:t>
            </a:r>
            <a:r>
              <a:rPr sz="2000" b="0">
                <a:solidFill>
                  <a:srgbClr val="3F4F62"/>
                </a:solidFill>
                <a:latin typeface="Apple SD Gothic Neo"/>
                <a:ea typeface="Apple SD Gothic Neo"/>
                <a:cs typeface="Apple SD Gothic Neo"/>
              </a:rPr>
              <a:t>를 눌러 포털로 이동합니다.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272C1A7-505C-4F50-A26B-9A5CEBB26C42}"/>
              </a:ext>
            </a:extLst>
          </p:cNvPr>
          <p:cNvSpPr>
            <a:spLocks noGrp="1"/>
          </p:cNvSpPr>
          <p:nvPr/>
        </p:nvSpPr>
        <p:spPr>
          <a:xfrm>
            <a:off x="571500" y="12668250"/>
            <a:ext cx="9144000" cy="4305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신청 접수 후 검토가 진행됩니다. 검토 후 서비스 업체 계약, 과금 모델 안내, 개발자 콘솔 활성화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5FC3C46-31A7-4709-AB96-752A881C245D}"/>
              </a:ext>
            </a:extLst>
          </p:cNvPr>
          <p:cNvSpPr>
            <a:spLocks noGrp="1"/>
          </p:cNvSpPr>
          <p:nvPr/>
        </p:nvSpPr>
        <p:spPr>
          <a:xfrm>
            <a:off x="571500" y="13006578"/>
            <a:ext cx="9144000" cy="4305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>
            <a:defPPr algn="l"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l">
              <a:buNone/>
              <a:def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0">
                <a:solidFill>
                  <a:srgbClr val="068F83"/>
                </a:solidFill>
                <a:latin typeface="Apple SD Gothic Neo"/>
                <a:ea typeface="Apple SD Gothic Neo"/>
                <a:cs typeface="Apple SD Gothic Neo"/>
              </a:rPr>
              <a:t>순서로 안내됩니다.</a:t>
            </a:r>
          </a:p>
        </p:txBody>
      </p:sp>
      <p:sp>
        <p:nvSpPr>
          <p:cNvPr id="16" name="강조 점선 12-1-1">
            <a:extLst>
              <a:ext uri="{FF2B5EF4-FFF2-40B4-BE49-F238E27FC236}">
                <a16:creationId xmlns:a16="http://schemas.microsoft.com/office/drawing/2014/main" id="{04C25507-2F4D-443D-B7BD-658C25DCF165}"/>
              </a:ext>
            </a:extLst>
          </p:cNvPr>
          <p:cNvSpPr>
            <a:spLocks noGrp="1"/>
          </p:cNvSpPr>
          <p:nvPr/>
        </p:nvSpPr>
        <p:spPr>
          <a:xfrm>
            <a:off x="4339828" y="4591050"/>
            <a:ext cx="1607344" cy="1465802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7" name="화면 번호 1">
            <a:extLst>
              <a:ext uri="{FF2B5EF4-FFF2-40B4-BE49-F238E27FC236}">
                <a16:creationId xmlns:a16="http://schemas.microsoft.com/office/drawing/2014/main" id="{7C805903-6D3D-497A-BAD7-4535F0917607}"/>
              </a:ext>
            </a:extLst>
          </p:cNvPr>
          <p:cNvSpPr>
            <a:spLocks noGrp="1"/>
          </p:cNvSpPr>
          <p:nvPr/>
        </p:nvSpPr>
        <p:spPr>
          <a:xfrm>
            <a:off x="3958828" y="45910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18" name="강조 점선 12-1-2">
            <a:extLst>
              <a:ext uri="{FF2B5EF4-FFF2-40B4-BE49-F238E27FC236}">
                <a16:creationId xmlns:a16="http://schemas.microsoft.com/office/drawing/2014/main" id="{F79E78E1-1DD3-4F9B-87AC-EE6A9F3894C6}"/>
              </a:ext>
            </a:extLst>
          </p:cNvPr>
          <p:cNvSpPr>
            <a:spLocks noGrp="1"/>
          </p:cNvSpPr>
          <p:nvPr/>
        </p:nvSpPr>
        <p:spPr>
          <a:xfrm>
            <a:off x="3098800" y="6210300"/>
            <a:ext cx="4229100" cy="558800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9" name="화면 번호 2">
            <a:extLst>
              <a:ext uri="{FF2B5EF4-FFF2-40B4-BE49-F238E27FC236}">
                <a16:creationId xmlns:a16="http://schemas.microsoft.com/office/drawing/2014/main" id="{F897C44F-3284-4B0F-8CB3-0C4061E7481C}"/>
              </a:ext>
            </a:extLst>
          </p:cNvPr>
          <p:cNvSpPr>
            <a:spLocks noGrp="1"/>
          </p:cNvSpPr>
          <p:nvPr/>
        </p:nvSpPr>
        <p:spPr>
          <a:xfrm>
            <a:off x="2717800" y="621030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2</a:t>
            </a:r>
          </a:p>
        </p:txBody>
      </p:sp>
      <p:sp>
        <p:nvSpPr>
          <p:cNvPr id="20" name="강조 점선 12-1-3">
            <a:extLst>
              <a:ext uri="{FF2B5EF4-FFF2-40B4-BE49-F238E27FC236}">
                <a16:creationId xmlns:a16="http://schemas.microsoft.com/office/drawing/2014/main" id="{8CBC2DD9-BC13-4A48-B580-9C792C47D425}"/>
              </a:ext>
            </a:extLst>
          </p:cNvPr>
          <p:cNvSpPr>
            <a:spLocks noGrp="1"/>
          </p:cNvSpPr>
          <p:nvPr/>
        </p:nvSpPr>
        <p:spPr>
          <a:xfrm>
            <a:off x="8747522" y="7677150"/>
            <a:ext cx="446484" cy="257175"/>
          </a:xfrm>
          <a:prstGeom prst="rect">
            <a:avLst/>
          </a:prstGeom>
          <a:noFill/>
          <a:ln w="26670">
            <a:solidFill>
              <a:srgbClr val="C0000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화면 번호 3">
            <a:extLst>
              <a:ext uri="{FF2B5EF4-FFF2-40B4-BE49-F238E27FC236}">
                <a16:creationId xmlns:a16="http://schemas.microsoft.com/office/drawing/2014/main" id="{D51ED8DB-C783-4147-8D02-CB63BC4AB414}"/>
              </a:ext>
            </a:extLst>
          </p:cNvPr>
          <p:cNvSpPr>
            <a:spLocks noGrp="1"/>
          </p:cNvSpPr>
          <p:nvPr/>
        </p:nvSpPr>
        <p:spPr>
          <a:xfrm>
            <a:off x="8347472" y="7677150"/>
            <a:ext cx="342900" cy="342900"/>
          </a:xfrm>
          <a:prstGeom prst="rect">
            <a:avLst/>
          </a:prstGeom>
          <a:solidFill>
            <a:srgbClr val="C00000"/>
          </a:solidFill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>
            <a:pPr algn="ctr">
              <a:buNone/>
              <a:def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36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7764004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1734</Words>
  <Application>Microsoft Macintosh PowerPoint</Application>
  <DocSecurity>0</DocSecurity>
  <PresentationFormat>사용자 지정</PresentationFormat>
  <Paragraphs>233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Apple SD Gothic Neo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재훈 이</cp:lastModifiedBy>
  <cp:revision>5</cp:revision>
  <dcterms:created xsi:type="dcterms:W3CDTF">2026-10-19T05:35:44Z</dcterms:created>
  <dcterms:modified xsi:type="dcterms:W3CDTF">2026-10-19T06:10:15Z</dcterms:modified>
</cp:coreProperties>
</file>